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F8EDEFE-87BF-4D9A-93FD-F8FE059F5CCD}">
  <a:tblStyle styleId="{7F8EDEFE-87BF-4D9A-93FD-F8FE059F5CCD}" styleName="Table_0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" name="Google Shape;28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" name="Google Shape;29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2" name="Google Shape;42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3" name="Google Shape;43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6" name="Google Shape;56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7" name="Google Shape;57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7" name="Google Shape;77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8" name="Google Shape;78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8" name="Google Shape;98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9" name="Google Shape;99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2" name="Google Shape;122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3" name="Google Shape;123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3" name="Google Shape;143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4" name="Google Shape;144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slide" Target="/ppt/slides/slide3.xml"/><Relationship Id="rId4" Type="http://schemas.openxmlformats.org/officeDocument/2006/relationships/slide" Target="/ppt/slides/slide4.xml"/><Relationship Id="rId5" Type="http://schemas.openxmlformats.org/officeDocument/2006/relationships/slide" Target="/ppt/slides/slide5.xml"/><Relationship Id="rId6" Type="http://schemas.openxmlformats.org/officeDocument/2006/relationships/slide" Target="/ppt/slides/slide6.xml"/><Relationship Id="rId7" Type="http://schemas.openxmlformats.org/officeDocument/2006/relationships/slide" Target="/ppt/slides/slide7.xml"/><Relationship Id="rId8" Type="http://schemas.openxmlformats.org/officeDocument/2006/relationships/slide" Target="/ppt/slides/slide8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slide" Target="/ppt/slides/slide2.xml"/><Relationship Id="rId4" Type="http://schemas.openxmlformats.org/officeDocument/2006/relationships/slide" Target="/ppt/slides/slide2.xml"/><Relationship Id="rId5" Type="http://schemas.openxmlformats.org/officeDocument/2006/relationships/hyperlink" Target="https://spartandesignrobotics.org/scouting" TargetMode="External"/><Relationship Id="rId6" Type="http://schemas.openxmlformats.org/officeDocument/2006/relationships/hyperlink" Target="https://spartandesignrobotics.org/vrc-data-analysis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slide" Target="/ppt/slides/slide2.xml"/><Relationship Id="rId4" Type="http://schemas.openxmlformats.org/officeDocument/2006/relationships/slide" Target="/ppt/slides/slide2.xml"/><Relationship Id="rId5" Type="http://schemas.openxmlformats.org/officeDocument/2006/relationships/hyperlink" Target="https://spartandesignrobotics.org/picklist" TargetMode="External"/><Relationship Id="rId6" Type="http://schemas.openxmlformats.org/officeDocument/2006/relationships/hyperlink" Target="https://spartandesignrobotics.org/alliance-selection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slide" Target="/ppt/slides/slide2.xml"/><Relationship Id="rId4" Type="http://schemas.openxmlformats.org/officeDocument/2006/relationships/slide" Target="/ppt/slides/slide2.xml"/><Relationship Id="rId5" Type="http://schemas.openxmlformats.org/officeDocument/2006/relationships/hyperlink" Target="https://spartandesignrobotics.org/alliance-selection" TargetMode="External"/><Relationship Id="rId6" Type="http://schemas.openxmlformats.org/officeDocument/2006/relationships/hyperlink" Target="https://spartandesignrobotics.org/picklist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slide" Target="/ppt/slides/slide2.xml"/><Relationship Id="rId4" Type="http://schemas.openxmlformats.org/officeDocument/2006/relationships/slide" Target="/ppt/slides/slide2.xml"/><Relationship Id="rId5" Type="http://schemas.openxmlformats.org/officeDocument/2006/relationships/hyperlink" Target="https://spartandesignrobotics.org/score-predictor" TargetMode="External"/><Relationship Id="rId6" Type="http://schemas.openxmlformats.org/officeDocument/2006/relationships/hyperlink" Target="https://spartandesignrobotics.org/ev-calculator" TargetMode="External"/><Relationship Id="rId7" Type="http://schemas.openxmlformats.org/officeDocument/2006/relationships/hyperlink" Target="https://spartandesignrobotics.org/score-simulator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slide" Target="/ppt/slides/slide2.xml"/><Relationship Id="rId4" Type="http://schemas.openxmlformats.org/officeDocument/2006/relationships/slide" Target="/ppt/slides/slide2.xml"/><Relationship Id="rId5" Type="http://schemas.openxmlformats.org/officeDocument/2006/relationships/hyperlink" Target="https://spartandesignrobotics.org/skills-tracker" TargetMode="External"/><Relationship Id="rId6" Type="http://schemas.openxmlformats.org/officeDocument/2006/relationships/hyperlink" Target="https://spartandesignrobotics.org/awp-skills" TargetMode="External"/><Relationship Id="rId7" Type="http://schemas.openxmlformats.org/officeDocument/2006/relationships/hyperlink" Target="https://spartandesignrobotics.org/ez-skills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72A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7498080" y="548640"/>
            <a:ext cx="1280160" cy="4023360"/>
          </a:xfrm>
          <a:prstGeom prst="rect">
            <a:avLst/>
          </a:prstGeom>
          <a:solidFill>
            <a:srgbClr val="C026D3"/>
          </a:solidFill>
          <a:ln cap="flat" cmpd="sng" w="12700">
            <a:solidFill>
              <a:srgbClr val="C026D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3"/>
          <p:cNvSpPr/>
          <p:nvPr/>
        </p:nvSpPr>
        <p:spPr>
          <a:xfrm>
            <a:off x="7498080" y="548640"/>
            <a:ext cx="128016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0"/>
              <a:buFont typeface="Arial"/>
              <a:buNone/>
            </a:pPr>
            <a:r>
              <a:rPr b="1" i="0" lang="en-US" sz="2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0" i="0" sz="2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3"/>
          <p:cNvSpPr/>
          <p:nvPr/>
        </p:nvSpPr>
        <p:spPr>
          <a:xfrm>
            <a:off x="365760" y="548640"/>
            <a:ext cx="68580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VEX VRC  ·  ENGINEERING NOTEBOOK  ·  SUPPLEMENT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3"/>
          <p:cNvSpPr/>
          <p:nvPr/>
        </p:nvSpPr>
        <p:spPr>
          <a:xfrm>
            <a:off x="365760" y="914400"/>
            <a:ext cx="68580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26D3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rgbClr val="C026D3"/>
                </a:solidFill>
                <a:latin typeface="Arial"/>
                <a:ea typeface="Arial"/>
                <a:cs typeface="Arial"/>
                <a:sym typeface="Arial"/>
              </a:rPr>
              <a:t>Part 5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365760" y="1417320"/>
            <a:ext cx="6858000" cy="1737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Font typeface="Arial"/>
              <a:buNone/>
            </a:pPr>
            <a:r>
              <a:rPr b="1" i="0" lang="en-US" sz="5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SCOUTING</a:t>
            </a:r>
            <a:endParaRPr b="0" i="0" sz="5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Font typeface="Arial"/>
              <a:buNone/>
            </a:pPr>
            <a:r>
              <a:rPr b="1" i="0" lang="en-US" sz="5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&amp; STRATEGY</a:t>
            </a:r>
            <a:endParaRPr b="0" i="0" sz="5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3"/>
          <p:cNvSpPr/>
          <p:nvPr/>
        </p:nvSpPr>
        <p:spPr>
          <a:xfrm>
            <a:off x="365760" y="3200400"/>
            <a:ext cx="6858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b="0" i="1" lang="en-U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Scouting · Picklist · Alliance Selection · Skills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/>
          <p:nvPr/>
        </p:nvSpPr>
        <p:spPr>
          <a:xfrm>
            <a:off x="365760" y="3566160"/>
            <a:ext cx="68580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Data-driven match strategy: scouting, picklist, score prediction, and skills tracking.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3"/>
          <p:cNvSpPr/>
          <p:nvPr/>
        </p:nvSpPr>
        <p:spPr>
          <a:xfrm>
            <a:off x="365760" y="4343400"/>
            <a:ext cx="68580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None/>
            </a:pPr>
            <a:r>
              <a:rPr b="0" i="1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Companion to  VEX_Notebook_Template_2026_27_v3-12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3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C026D3"/>
          </a:solidFill>
          <a:ln cap="flat" cmpd="sng" w="12700">
            <a:solidFill>
              <a:srgbClr val="C026D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3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spartandesignrobotics.org  ·  2026-27  ·  5 supplement slides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/>
          <p:nvPr/>
        </p:nvSpPr>
        <p:spPr>
          <a:xfrm>
            <a:off x="0" y="0"/>
            <a:ext cx="9144000" cy="292608"/>
          </a:xfrm>
          <a:prstGeom prst="rect">
            <a:avLst/>
          </a:prstGeom>
          <a:solidFill>
            <a:srgbClr val="0F172A"/>
          </a:solidFill>
          <a:ln cap="flat" cmpd="sng" w="12700">
            <a:solidFill>
              <a:srgbClr val="0F172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4"/>
          <p:cNvSpPr/>
          <p:nvPr/>
        </p:nvSpPr>
        <p:spPr>
          <a:xfrm>
            <a:off x="320040" y="0"/>
            <a:ext cx="713232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NAVIGATION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4"/>
          <p:cNvSpPr/>
          <p:nvPr/>
        </p:nvSpPr>
        <p:spPr>
          <a:xfrm>
            <a:off x="8001000" y="0"/>
            <a:ext cx="82296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"/>
              <a:buFont typeface="Arial"/>
              <a:buNone/>
            </a:pPr>
            <a:r>
              <a:rPr b="0" i="1" lang="en-US" sz="8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[LOGO]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4"/>
          <p:cNvSpPr/>
          <p:nvPr/>
        </p:nvSpPr>
        <p:spPr>
          <a:xfrm>
            <a:off x="0" y="347472"/>
            <a:ext cx="73152" cy="612648"/>
          </a:xfrm>
          <a:prstGeom prst="rect">
            <a:avLst/>
          </a:prstGeom>
          <a:solidFill>
            <a:srgbClr val="C026D3"/>
          </a:solidFill>
          <a:ln cap="flat" cmpd="sng" w="12700">
            <a:solidFill>
              <a:srgbClr val="C026D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4"/>
          <p:cNvSpPr/>
          <p:nvPr/>
        </p:nvSpPr>
        <p:spPr>
          <a:xfrm>
            <a:off x="429768" y="347472"/>
            <a:ext cx="8348472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172A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rgbClr val="0F172A"/>
                </a:solidFill>
                <a:latin typeface="Arial"/>
                <a:ea typeface="Arial"/>
                <a:cs typeface="Arial"/>
                <a:sym typeface="Arial"/>
              </a:rPr>
              <a:t>Table of Contents — Supplement 5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4"/>
          <p:cNvSpPr/>
          <p:nvPr/>
        </p:nvSpPr>
        <p:spPr>
          <a:xfrm>
            <a:off x="429768" y="804672"/>
            <a:ext cx="8348472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64748B"/>
                </a:solidFill>
                <a:latin typeface="Arial"/>
                <a:ea typeface="Arial"/>
                <a:cs typeface="Arial"/>
                <a:sym typeface="Arial"/>
              </a:rPr>
              <a:t>Clickable links to each slide in this supplement. Duplicate individual slides into your main 2026-27 notebook as needed.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37" name="Google Shape;37;p4"/>
          <p:cNvGraphicFramePr/>
          <p:nvPr/>
        </p:nvGraphicFramePr>
        <p:xfrm>
          <a:off x="429768" y="117043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{7F8EDEFE-87BF-4D9A-93FD-F8FE059F5CCD}</a:tableStyleId>
              </a:tblPr>
              <a:tblGrid>
                <a:gridCol w="482800"/>
                <a:gridCol w="2574950"/>
                <a:gridCol w="965600"/>
              </a:tblGrid>
              <a:tr h="114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9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Slide</a:t>
                      </a:r>
                      <a:endParaRPr sz="9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76200" marL="762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9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Entry Title</a:t>
                      </a:r>
                      <a:endParaRPr sz="9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76200" marL="762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9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Use</a:t>
                      </a:r>
                      <a:endParaRPr sz="9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76200" marL="762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F172A"/>
                    </a:solidFill>
                  </a:tcPr>
                </a:tc>
              </a:tr>
              <a:tr h="114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4748B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64748B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endParaRPr sz="9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76200" marL="762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26D3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900" u="sng" cap="none" strike="noStrike">
                          <a:solidFill>
                            <a:schemeClr val="hlink"/>
                          </a:solidFill>
                          <a:latin typeface="Arial"/>
                          <a:ea typeface="Arial"/>
                          <a:cs typeface="Arial"/>
                          <a:sym typeface="Arial"/>
                          <a:hlinkClick action="ppaction://hlinksldjump" r:id="rId3"/>
                        </a:rPr>
                        <a:t>▶  Section Divider</a:t>
                      </a:r>
                      <a:endParaRPr sz="9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76200" marL="762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4A3B8"/>
                        </a:buClr>
                        <a:buSzPts val="900"/>
                        <a:buFont typeface="Arial"/>
                        <a:buNone/>
                      </a:pPr>
                      <a:r>
                        <a:rPr i="1" lang="en-US" sz="900" u="none" cap="none" strike="noStrike">
                          <a:solidFill>
                            <a:srgbClr val="94A3B8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—</a:t>
                      </a:r>
                      <a:endParaRPr sz="9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76200" marL="762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114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4748B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64748B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endParaRPr sz="9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76200" marL="762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sng" cap="none" strike="noStrike">
                          <a:solidFill>
                            <a:schemeClr val="hlink"/>
                          </a:solidFill>
                          <a:latin typeface="Arial"/>
                          <a:ea typeface="Arial"/>
                          <a:cs typeface="Arial"/>
                          <a:sym typeface="Arial"/>
                          <a:hlinkClick action="ppaction://hlinksldjump" r:id="rId4"/>
                        </a:rPr>
                        <a:t>Match Scouting Sheet</a:t>
                      </a:r>
                      <a:endParaRPr sz="9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76200" marL="762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26D3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900" u="none" cap="none" strike="noStrike">
                          <a:solidFill>
                            <a:srgbClr val="C026D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Duplicate per event</a:t>
                      </a:r>
                      <a:endParaRPr sz="9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76200" marL="762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</a:tr>
              <a:tr h="114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4748B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64748B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</a:t>
                      </a:r>
                      <a:endParaRPr sz="9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76200" marL="762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sng" cap="none" strike="noStrike">
                          <a:solidFill>
                            <a:schemeClr val="hlink"/>
                          </a:solidFill>
                          <a:latin typeface="Arial"/>
                          <a:ea typeface="Arial"/>
                          <a:cs typeface="Arial"/>
                          <a:sym typeface="Arial"/>
                          <a:hlinkClick action="ppaction://hlinksldjump" r:id="rId5"/>
                        </a:rPr>
                        <a:t>Picklist Builder</a:t>
                      </a:r>
                      <a:endParaRPr sz="9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76200" marL="762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26D3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900" u="none" cap="none" strike="noStrike">
                          <a:solidFill>
                            <a:srgbClr val="C026D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Duplicate per event</a:t>
                      </a:r>
                      <a:endParaRPr sz="9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76200" marL="762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8" name="Google Shape;38;p4"/>
          <p:cNvGraphicFramePr/>
          <p:nvPr/>
        </p:nvGraphicFramePr>
        <p:xfrm>
          <a:off x="4727448" y="117043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{7F8EDEFE-87BF-4D9A-93FD-F8FE059F5CCD}</a:tableStyleId>
              </a:tblPr>
              <a:tblGrid>
                <a:gridCol w="482800"/>
                <a:gridCol w="2574950"/>
                <a:gridCol w="965600"/>
              </a:tblGrid>
              <a:tr h="114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9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Slide</a:t>
                      </a:r>
                      <a:endParaRPr sz="9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76200" marL="762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9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Entry Title</a:t>
                      </a:r>
                      <a:endParaRPr sz="9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76200" marL="762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9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Use</a:t>
                      </a:r>
                      <a:endParaRPr sz="9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76200" marL="762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F172A"/>
                    </a:solidFill>
                  </a:tcPr>
                </a:tc>
              </a:tr>
              <a:tr h="114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4748B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64748B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</a:t>
                      </a:r>
                      <a:endParaRPr sz="9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76200" marL="762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sng" cap="none" strike="noStrike">
                          <a:solidFill>
                            <a:schemeClr val="hlink"/>
                          </a:solidFill>
                          <a:latin typeface="Arial"/>
                          <a:ea typeface="Arial"/>
                          <a:cs typeface="Arial"/>
                          <a:sym typeface="Arial"/>
                          <a:hlinkClick action="ppaction://hlinksldjump" r:id="rId6"/>
                        </a:rPr>
                        <a:t>Alliance Selection Strategy</a:t>
                      </a:r>
                      <a:endParaRPr sz="9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76200" marL="762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26D3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900" u="none" cap="none" strike="noStrike">
                          <a:solidFill>
                            <a:srgbClr val="C026D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Use as-is</a:t>
                      </a:r>
                      <a:endParaRPr sz="9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76200" marL="762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114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4748B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64748B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</a:t>
                      </a:r>
                      <a:endParaRPr sz="9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76200" marL="762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sng" cap="none" strike="noStrike">
                          <a:solidFill>
                            <a:schemeClr val="hlink"/>
                          </a:solidFill>
                          <a:latin typeface="Arial"/>
                          <a:ea typeface="Arial"/>
                          <a:cs typeface="Arial"/>
                          <a:sym typeface="Arial"/>
                          <a:hlinkClick action="ppaction://hlinksldjump" r:id="rId7"/>
                        </a:rPr>
                        <a:t>Match Score Predictor &amp; EV</a:t>
                      </a:r>
                      <a:endParaRPr sz="9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76200" marL="762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26D3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900" u="none" cap="none" strike="noStrike">
                          <a:solidFill>
                            <a:srgbClr val="C026D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Use as-is</a:t>
                      </a:r>
                      <a:endParaRPr sz="9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76200" marL="762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</a:tr>
              <a:tr h="114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4748B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none" cap="none" strike="noStrike">
                          <a:solidFill>
                            <a:srgbClr val="64748B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</a:t>
                      </a:r>
                      <a:endParaRPr sz="9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76200" marL="762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900" u="sng" cap="none" strike="noStrike">
                          <a:solidFill>
                            <a:schemeClr val="hlink"/>
                          </a:solidFill>
                          <a:latin typeface="Arial"/>
                          <a:ea typeface="Arial"/>
                          <a:cs typeface="Arial"/>
                          <a:sym typeface="Arial"/>
                          <a:hlinkClick action="ppaction://hlinksldjump" r:id="rId8"/>
                        </a:rPr>
                        <a:t>Robot Skills Score Tracker</a:t>
                      </a:r>
                      <a:endParaRPr sz="9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76200" marL="762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26D3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900" u="none" cap="none" strike="noStrike">
                          <a:solidFill>
                            <a:srgbClr val="C026D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Update continuously</a:t>
                      </a:r>
                      <a:endParaRPr sz="9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76200" marL="762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9" name="Google Shape;39;p4"/>
          <p:cNvSpPr/>
          <p:nvPr/>
        </p:nvSpPr>
        <p:spPr>
          <a:xfrm>
            <a:off x="429768" y="4864608"/>
            <a:ext cx="8284464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64748B"/>
                </a:solidFill>
                <a:latin typeface="Arial"/>
                <a:ea typeface="Arial"/>
                <a:cs typeface="Arial"/>
                <a:sym typeface="Arial"/>
              </a:rPr>
              <a:t>Supplement 5 — SCOUTING &amp; STRATEGY  ·  Spartan Design 2026-27  ·  Slide 2 / 8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026D3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5"/>
          <p:cNvSpPr/>
          <p:nvPr/>
        </p:nvSpPr>
        <p:spPr>
          <a:xfrm>
            <a:off x="320040" y="640080"/>
            <a:ext cx="1828800" cy="2926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0"/>
              <a:buFont typeface="Arial"/>
              <a:buNone/>
            </a:pPr>
            <a:r>
              <a:rPr b="1" i="0" lang="en-US" sz="15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0" i="0" sz="1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5"/>
          <p:cNvSpPr/>
          <p:nvPr/>
        </p:nvSpPr>
        <p:spPr>
          <a:xfrm>
            <a:off x="2286000" y="914400"/>
            <a:ext cx="65836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SUPPLEMENT 5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5"/>
          <p:cNvSpPr/>
          <p:nvPr/>
        </p:nvSpPr>
        <p:spPr>
          <a:xfrm>
            <a:off x="2286000" y="1234440"/>
            <a:ext cx="6400800" cy="1325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SCOUTING &amp; STRATEGY</a:t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5"/>
          <p:cNvSpPr/>
          <p:nvPr/>
        </p:nvSpPr>
        <p:spPr>
          <a:xfrm>
            <a:off x="2286000" y="2633472"/>
            <a:ext cx="64008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Arial"/>
              <a:buNone/>
            </a:pPr>
            <a:r>
              <a:rPr b="0" i="1" lang="en-US" sz="13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Scouting · Picklist · Alliance Selection · Skills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5"/>
          <p:cNvSpPr/>
          <p:nvPr/>
        </p:nvSpPr>
        <p:spPr>
          <a:xfrm>
            <a:off x="2286000" y="2999232"/>
            <a:ext cx="6400800" cy="4114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Data-driven match strategy: scouting, picklist, score prediction, and skills tracking.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5"/>
          <p:cNvSpPr/>
          <p:nvPr/>
        </p:nvSpPr>
        <p:spPr>
          <a:xfrm>
            <a:off x="2286000" y="3474720"/>
            <a:ext cx="6583680" cy="2468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SECTION CONTAINS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5"/>
          <p:cNvSpPr/>
          <p:nvPr/>
        </p:nvSpPr>
        <p:spPr>
          <a:xfrm>
            <a:off x="2286000" y="3749040"/>
            <a:ext cx="310896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→  Slide 4:  Match Scouting Sheet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→  Slide 5:  Picklist Builder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→  Slide 6:  Alliance Selection Strategy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5"/>
          <p:cNvSpPr/>
          <p:nvPr/>
        </p:nvSpPr>
        <p:spPr>
          <a:xfrm>
            <a:off x="5532120" y="3749040"/>
            <a:ext cx="310896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→  Slide 7:  Match Score Predictor &amp; EV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→  Slide 8:  Robot Skills Score Tracker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5"/>
          <p:cNvSpPr/>
          <p:nvPr/>
        </p:nvSpPr>
        <p:spPr>
          <a:xfrm>
            <a:off x="320040" y="4800600"/>
            <a:ext cx="85039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Supplement 5  ·  Spartan Design  ·  Slide 3 / 8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6"/>
          <p:cNvSpPr/>
          <p:nvPr/>
        </p:nvSpPr>
        <p:spPr>
          <a:xfrm>
            <a:off x="0" y="0"/>
            <a:ext cx="9144000" cy="292608"/>
          </a:xfrm>
          <a:prstGeom prst="rect">
            <a:avLst/>
          </a:prstGeom>
          <a:solidFill>
            <a:srgbClr val="C026D3"/>
          </a:solidFill>
          <a:ln cap="flat" cmpd="sng" w="12700">
            <a:solidFill>
              <a:srgbClr val="C026D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6"/>
          <p:cNvSpPr/>
          <p:nvPr/>
        </p:nvSpPr>
        <p:spPr>
          <a:xfrm>
            <a:off x="320040" y="0"/>
            <a:ext cx="749808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SCOUTING &amp; STRATEGY  ·  SUPPLEMENT 5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6"/>
          <p:cNvSpPr/>
          <p:nvPr/>
        </p:nvSpPr>
        <p:spPr>
          <a:xfrm>
            <a:off x="8001000" y="0"/>
            <a:ext cx="82296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"/>
              <a:buFont typeface="Arial"/>
              <a:buNone/>
            </a:pPr>
            <a:r>
              <a:rPr b="0" i="1" lang="en-US" sz="8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[LOGO]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6"/>
          <p:cNvSpPr/>
          <p:nvPr/>
        </p:nvSpPr>
        <p:spPr>
          <a:xfrm>
            <a:off x="0" y="347472"/>
            <a:ext cx="73152" cy="612648"/>
          </a:xfrm>
          <a:prstGeom prst="rect">
            <a:avLst/>
          </a:prstGeom>
          <a:solidFill>
            <a:srgbClr val="C026D3"/>
          </a:solidFill>
          <a:ln cap="flat" cmpd="sng" w="12700">
            <a:solidFill>
              <a:srgbClr val="C026D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6"/>
          <p:cNvSpPr/>
          <p:nvPr/>
        </p:nvSpPr>
        <p:spPr>
          <a:xfrm>
            <a:off x="429768" y="347472"/>
            <a:ext cx="8348472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172A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rgbClr val="0F172A"/>
                </a:solidFill>
                <a:latin typeface="Arial"/>
                <a:ea typeface="Arial"/>
                <a:cs typeface="Arial"/>
                <a:sym typeface="Arial"/>
              </a:rPr>
              <a:t>Match Scouting Sheet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6"/>
          <p:cNvSpPr/>
          <p:nvPr/>
        </p:nvSpPr>
        <p:spPr>
          <a:xfrm>
            <a:off x="429768" y="804672"/>
            <a:ext cx="8348472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64748B"/>
                </a:solidFill>
                <a:latin typeface="Arial"/>
                <a:ea typeface="Arial"/>
                <a:cs typeface="Arial"/>
                <a:sym typeface="Arial"/>
              </a:rPr>
              <a:t>One row per opposing robot per match. Keep field minimal so scouters can fill it in real time.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6"/>
          <p:cNvSpPr/>
          <p:nvPr/>
        </p:nvSpPr>
        <p:spPr>
          <a:xfrm>
            <a:off x="8321040" y="4864608"/>
            <a:ext cx="7315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64748B"/>
                </a:solidFill>
                <a:latin typeface="Arial"/>
                <a:ea typeface="Arial"/>
                <a:cs typeface="Arial"/>
                <a:sym typeface="Arial"/>
              </a:rPr>
              <a:t>4 / 8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6">
            <a:hlinkClick action="ppaction://hlinksldjump" r:id="rId3"/>
          </p:cNvPr>
          <p:cNvSpPr/>
          <p:nvPr/>
        </p:nvSpPr>
        <p:spPr>
          <a:xfrm>
            <a:off x="429768" y="4864608"/>
            <a:ext cx="1463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850"/>
              <a:buFont typeface="Arial"/>
              <a:buNone/>
            </a:pPr>
            <a:r>
              <a:rPr b="0" i="1" lang="en-US" sz="85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action="ppaction://hlinksldjump" r:id="rId4"/>
              </a:rPr>
              <a:t>← Back to TOC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6"/>
          <p:cNvSpPr/>
          <p:nvPr/>
        </p:nvSpPr>
        <p:spPr>
          <a:xfrm>
            <a:off x="2011680" y="4864608"/>
            <a:ext cx="51206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850"/>
              <a:buFont typeface="Arial"/>
              <a:buNone/>
            </a:pPr>
            <a:r>
              <a:rPr b="1" i="0" lang="en-US" sz="800" u="sng" cap="none" strike="noStrike">
                <a:solidFill>
                  <a:schemeClr val="hlink"/>
                </a:solidFill>
                <a:latin typeface="Courier New"/>
                <a:ea typeface="Courier New"/>
                <a:cs typeface="Courier New"/>
                <a:sym typeface="Courier New"/>
                <a:hlinkClick r:id="rId5"/>
              </a:rPr>
              <a:t>scouting</a:t>
            </a:r>
            <a:r>
              <a:rPr b="0" i="0" lang="en-US" sz="8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   ·   </a:t>
            </a:r>
            <a:r>
              <a:rPr b="1" i="0" lang="en-US" sz="800" u="sng" cap="none" strike="noStrike">
                <a:solidFill>
                  <a:schemeClr val="hlink"/>
                </a:solidFill>
                <a:latin typeface="Courier New"/>
                <a:ea typeface="Courier New"/>
                <a:cs typeface="Courier New"/>
                <a:sym typeface="Courier New"/>
                <a:hlinkClick r:id="rId6"/>
              </a:rPr>
              <a:t>vrc-data-analysis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6"/>
          <p:cNvSpPr/>
          <p:nvPr/>
        </p:nvSpPr>
        <p:spPr>
          <a:xfrm>
            <a:off x="429768" y="1078992"/>
            <a:ext cx="8284464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64748B"/>
                </a:solidFill>
                <a:latin typeface="Arial"/>
                <a:ea typeface="Arial"/>
                <a:cs typeface="Arial"/>
                <a:sym typeface="Arial"/>
              </a:rPr>
              <a:t>Team [Team #]  |  Event: ______  |  Scouts on duty: _______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6"/>
          <p:cNvSpPr/>
          <p:nvPr/>
        </p:nvSpPr>
        <p:spPr>
          <a:xfrm>
            <a:off x="429768" y="1353312"/>
            <a:ext cx="8284464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26D3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C026D3"/>
                </a:solidFill>
                <a:latin typeface="Arial"/>
                <a:ea typeface="Arial"/>
                <a:cs typeface="Arial"/>
                <a:sym typeface="Arial"/>
              </a:rPr>
              <a:t>PER-MATCH SCOUTING GRID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0" name="Google Shape;70;p6"/>
          <p:cNvCxnSpPr/>
          <p:nvPr/>
        </p:nvCxnSpPr>
        <p:spPr>
          <a:xfrm>
            <a:off x="429768" y="1554480"/>
            <a:ext cx="8284464" cy="0"/>
          </a:xfrm>
          <a:prstGeom prst="straightConnector1">
            <a:avLst/>
          </a:prstGeom>
          <a:noFill/>
          <a:ln cap="flat" cmpd="sng" w="9525">
            <a:solidFill>
              <a:srgbClr val="E2E8F0"/>
            </a:solidFill>
            <a:prstDash val="solid"/>
            <a:round/>
            <a:headEnd len="sm" w="sm" type="none"/>
            <a:tailEnd len="sm" w="sm" type="none"/>
          </a:ln>
        </p:spPr>
      </p:cxnSp>
      <p:graphicFrame>
        <p:nvGraphicFramePr>
          <p:cNvPr id="71" name="Google Shape;71;p6"/>
          <p:cNvGraphicFramePr/>
          <p:nvPr/>
        </p:nvGraphicFramePr>
        <p:xfrm>
          <a:off x="429768" y="160934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{7F8EDEFE-87BF-4D9A-93FD-F8FE059F5CCD}</a:tableStyleId>
              </a:tblPr>
              <a:tblGrid>
                <a:gridCol w="828450"/>
                <a:gridCol w="1159825"/>
                <a:gridCol w="1159825"/>
                <a:gridCol w="1822575"/>
                <a:gridCol w="994125"/>
                <a:gridCol w="994125"/>
                <a:gridCol w="1325525"/>
              </a:tblGrid>
              <a:tr h="396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50"/>
                        <a:buFont typeface="Arial"/>
                        <a:buNone/>
                      </a:pPr>
                      <a:r>
                        <a:rPr b="1" lang="en-US" sz="85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Match #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50"/>
                        <a:buFont typeface="Arial"/>
                        <a:buNone/>
                      </a:pPr>
                      <a:r>
                        <a:rPr b="1" lang="en-US" sz="85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Team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50"/>
                        <a:buFont typeface="Arial"/>
                        <a:buNone/>
                      </a:pPr>
                      <a:r>
                        <a:rPr b="1" lang="en-US" sz="85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Auton pts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50"/>
                        <a:buFont typeface="Arial"/>
                        <a:buNone/>
                      </a:pPr>
                      <a:r>
                        <a:rPr b="1" lang="en-US" sz="85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Scoring pace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50"/>
                        <a:buFont typeface="Arial"/>
                        <a:buNone/>
                      </a:pPr>
                      <a:r>
                        <a:rPr b="1" lang="en-US" sz="85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Defense?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50"/>
                        <a:buFont typeface="Arial"/>
                        <a:buNone/>
                      </a:pPr>
                      <a:r>
                        <a:rPr b="1" lang="en-US" sz="85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Broken?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50"/>
                        <a:buFont typeface="Arial"/>
                        <a:buNone/>
                      </a:pPr>
                      <a:r>
                        <a:rPr b="1" lang="en-US" sz="85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Pick-tier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26D3"/>
                    </a:solidFill>
                  </a:tcPr>
                </a:tc>
              </a:tr>
              <a:tr h="396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 / 15s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 / N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 / N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 / 2 / 3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96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 / 15s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 / N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 / N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 / 2 / 3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</a:tr>
              <a:tr h="396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 / 15s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 / N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 / N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 / 2 / 3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96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 / 15s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 / N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 / N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 / 2 / 3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</a:tr>
              <a:tr h="396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 / 15s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 / N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 / N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 / 2 / 3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2" name="Google Shape;72;p6"/>
          <p:cNvSpPr/>
          <p:nvPr/>
        </p:nvSpPr>
        <p:spPr>
          <a:xfrm>
            <a:off x="429768" y="4160520"/>
            <a:ext cx="8284464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26D3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C026D3"/>
                </a:solidFill>
                <a:latin typeface="Arial"/>
                <a:ea typeface="Arial"/>
                <a:cs typeface="Arial"/>
                <a:sym typeface="Arial"/>
              </a:rPr>
              <a:t>KEEP IT FAST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3" name="Google Shape;73;p6"/>
          <p:cNvCxnSpPr/>
          <p:nvPr/>
        </p:nvCxnSpPr>
        <p:spPr>
          <a:xfrm>
            <a:off x="429768" y="4361688"/>
            <a:ext cx="8284464" cy="0"/>
          </a:xfrm>
          <a:prstGeom prst="straightConnector1">
            <a:avLst/>
          </a:prstGeom>
          <a:noFill/>
          <a:ln cap="flat" cmpd="sng" w="9525">
            <a:solidFill>
              <a:srgbClr val="E2E8F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4" name="Google Shape;74;p6"/>
          <p:cNvSpPr/>
          <p:nvPr/>
        </p:nvSpPr>
        <p:spPr>
          <a:xfrm>
            <a:off x="429768" y="4389120"/>
            <a:ext cx="8284464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64748B"/>
                </a:solidFill>
                <a:latin typeface="Arial"/>
                <a:ea typeface="Arial"/>
                <a:cs typeface="Arial"/>
                <a:sym typeface="Arial"/>
              </a:rPr>
              <a:t>If a row takes &gt;30 s to fill, cut fields. Scouts must keep pace with live matches or the data goes stale. Duplicate this slide for more rows.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7"/>
          <p:cNvSpPr/>
          <p:nvPr/>
        </p:nvSpPr>
        <p:spPr>
          <a:xfrm>
            <a:off x="0" y="0"/>
            <a:ext cx="9144000" cy="292608"/>
          </a:xfrm>
          <a:prstGeom prst="rect">
            <a:avLst/>
          </a:prstGeom>
          <a:solidFill>
            <a:srgbClr val="C026D3"/>
          </a:solidFill>
          <a:ln cap="flat" cmpd="sng" w="12700">
            <a:solidFill>
              <a:srgbClr val="C026D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7"/>
          <p:cNvSpPr/>
          <p:nvPr/>
        </p:nvSpPr>
        <p:spPr>
          <a:xfrm>
            <a:off x="320040" y="0"/>
            <a:ext cx="749808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SCOUTING &amp; STRATEGY  ·  SUPPLEMENT 5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7"/>
          <p:cNvSpPr/>
          <p:nvPr/>
        </p:nvSpPr>
        <p:spPr>
          <a:xfrm>
            <a:off x="8001000" y="0"/>
            <a:ext cx="82296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"/>
              <a:buFont typeface="Arial"/>
              <a:buNone/>
            </a:pPr>
            <a:r>
              <a:rPr b="0" i="1" lang="en-US" sz="8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[LOGO]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7"/>
          <p:cNvSpPr/>
          <p:nvPr/>
        </p:nvSpPr>
        <p:spPr>
          <a:xfrm>
            <a:off x="0" y="347472"/>
            <a:ext cx="73152" cy="612648"/>
          </a:xfrm>
          <a:prstGeom prst="rect">
            <a:avLst/>
          </a:prstGeom>
          <a:solidFill>
            <a:srgbClr val="C026D3"/>
          </a:solidFill>
          <a:ln cap="flat" cmpd="sng" w="12700">
            <a:solidFill>
              <a:srgbClr val="C026D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7"/>
          <p:cNvSpPr/>
          <p:nvPr/>
        </p:nvSpPr>
        <p:spPr>
          <a:xfrm>
            <a:off x="429768" y="347472"/>
            <a:ext cx="8348472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172A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rgbClr val="0F172A"/>
                </a:solidFill>
                <a:latin typeface="Arial"/>
                <a:ea typeface="Arial"/>
                <a:cs typeface="Arial"/>
                <a:sym typeface="Arial"/>
              </a:rPr>
              <a:t>Picklist Builder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7"/>
          <p:cNvSpPr/>
          <p:nvPr/>
        </p:nvSpPr>
        <p:spPr>
          <a:xfrm>
            <a:off x="429768" y="804672"/>
            <a:ext cx="8348472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64748B"/>
                </a:solidFill>
                <a:latin typeface="Arial"/>
                <a:ea typeface="Arial"/>
                <a:cs typeface="Arial"/>
                <a:sym typeface="Arial"/>
              </a:rPr>
              <a:t>Ranked list of alliance candidates. Columns: auton quality, cycle time, endgame capability, risk tolerance.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7"/>
          <p:cNvSpPr/>
          <p:nvPr/>
        </p:nvSpPr>
        <p:spPr>
          <a:xfrm>
            <a:off x="8321040" y="4864608"/>
            <a:ext cx="7315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64748B"/>
                </a:solidFill>
                <a:latin typeface="Arial"/>
                <a:ea typeface="Arial"/>
                <a:cs typeface="Arial"/>
                <a:sym typeface="Arial"/>
              </a:rPr>
              <a:t>5 / 8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7">
            <a:hlinkClick action="ppaction://hlinksldjump" r:id="rId3"/>
          </p:cNvPr>
          <p:cNvSpPr/>
          <p:nvPr/>
        </p:nvSpPr>
        <p:spPr>
          <a:xfrm>
            <a:off x="429768" y="4864608"/>
            <a:ext cx="1463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850"/>
              <a:buFont typeface="Arial"/>
              <a:buNone/>
            </a:pPr>
            <a:r>
              <a:rPr b="0" i="1" lang="en-US" sz="85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action="ppaction://hlinksldjump" r:id="rId4"/>
              </a:rPr>
              <a:t>← Back to TOC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7"/>
          <p:cNvSpPr/>
          <p:nvPr/>
        </p:nvSpPr>
        <p:spPr>
          <a:xfrm>
            <a:off x="2011680" y="4864608"/>
            <a:ext cx="51206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850"/>
              <a:buFont typeface="Arial"/>
              <a:buNone/>
            </a:pPr>
            <a:r>
              <a:rPr b="1" i="0" lang="en-US" sz="800" u="sng" cap="none" strike="noStrike">
                <a:solidFill>
                  <a:schemeClr val="hlink"/>
                </a:solidFill>
                <a:latin typeface="Courier New"/>
                <a:ea typeface="Courier New"/>
                <a:cs typeface="Courier New"/>
                <a:sym typeface="Courier New"/>
                <a:hlinkClick r:id="rId5"/>
              </a:rPr>
              <a:t>picklist</a:t>
            </a:r>
            <a:r>
              <a:rPr b="0" i="0" lang="en-US" sz="8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   ·   </a:t>
            </a:r>
            <a:r>
              <a:rPr b="1" i="0" lang="en-US" sz="800" u="sng" cap="none" strike="noStrike">
                <a:solidFill>
                  <a:schemeClr val="hlink"/>
                </a:solidFill>
                <a:latin typeface="Courier New"/>
                <a:ea typeface="Courier New"/>
                <a:cs typeface="Courier New"/>
                <a:sym typeface="Courier New"/>
                <a:hlinkClick r:id="rId6"/>
              </a:rPr>
              <a:t>alliance-selection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7"/>
          <p:cNvSpPr/>
          <p:nvPr/>
        </p:nvSpPr>
        <p:spPr>
          <a:xfrm>
            <a:off x="429768" y="1078992"/>
            <a:ext cx="8284464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64748B"/>
                </a:solidFill>
                <a:latin typeface="Arial"/>
                <a:ea typeface="Arial"/>
                <a:cs typeface="Arial"/>
                <a:sym typeface="Arial"/>
              </a:rPr>
              <a:t>Team [Team #]  |  Event: ______  |  Finalized by end of qual: ______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7"/>
          <p:cNvSpPr/>
          <p:nvPr/>
        </p:nvSpPr>
        <p:spPr>
          <a:xfrm>
            <a:off x="429768" y="1353312"/>
            <a:ext cx="8284464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26D3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C026D3"/>
                </a:solidFill>
                <a:latin typeface="Arial"/>
                <a:ea typeface="Arial"/>
                <a:cs typeface="Arial"/>
                <a:sym typeface="Arial"/>
              </a:rPr>
              <a:t>RANKED PICKLIST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1" name="Google Shape;91;p7"/>
          <p:cNvCxnSpPr/>
          <p:nvPr/>
        </p:nvCxnSpPr>
        <p:spPr>
          <a:xfrm>
            <a:off x="429768" y="1554480"/>
            <a:ext cx="8284464" cy="0"/>
          </a:xfrm>
          <a:prstGeom prst="straightConnector1">
            <a:avLst/>
          </a:prstGeom>
          <a:noFill/>
          <a:ln cap="flat" cmpd="sng" w="9525">
            <a:solidFill>
              <a:srgbClr val="E2E8F0"/>
            </a:solidFill>
            <a:prstDash val="solid"/>
            <a:round/>
            <a:headEnd len="sm" w="sm" type="none"/>
            <a:tailEnd len="sm" w="sm" type="none"/>
          </a:ln>
        </p:spPr>
      </p:cxnSp>
      <p:graphicFrame>
        <p:nvGraphicFramePr>
          <p:cNvPr id="92" name="Google Shape;92;p7"/>
          <p:cNvGraphicFramePr/>
          <p:nvPr/>
        </p:nvGraphicFramePr>
        <p:xfrm>
          <a:off x="429768" y="160934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{7F8EDEFE-87BF-4D9A-93FD-F8FE059F5CCD}</a:tableStyleId>
              </a:tblPr>
              <a:tblGrid>
                <a:gridCol w="662750"/>
                <a:gridCol w="1159825"/>
                <a:gridCol w="1159825"/>
                <a:gridCol w="1159825"/>
                <a:gridCol w="1159825"/>
                <a:gridCol w="1491200"/>
                <a:gridCol w="1491200"/>
              </a:tblGrid>
              <a:tr h="36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50"/>
                        <a:buFont typeface="Arial"/>
                        <a:buNone/>
                      </a:pPr>
                      <a:r>
                        <a:rPr b="1" lang="en-US" sz="85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Rank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50"/>
                        <a:buFont typeface="Arial"/>
                        <a:buNone/>
                      </a:pPr>
                      <a:r>
                        <a:rPr b="1" lang="en-US" sz="85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Team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50"/>
                        <a:buFont typeface="Arial"/>
                        <a:buNone/>
                      </a:pPr>
                      <a:r>
                        <a:rPr b="1" lang="en-US" sz="85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Auton tier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50"/>
                        <a:buFont typeface="Arial"/>
                        <a:buNone/>
                      </a:pPr>
                      <a:r>
                        <a:rPr b="1" lang="en-US" sz="85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Cycle tier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50"/>
                        <a:buFont typeface="Arial"/>
                        <a:buNone/>
                      </a:pPr>
                      <a:r>
                        <a:rPr b="1" lang="en-US" sz="85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Endgame tier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50"/>
                        <a:buFont typeface="Arial"/>
                        <a:buNone/>
                      </a:pPr>
                      <a:r>
                        <a:rPr b="1" lang="en-US" sz="85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Complements us?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50"/>
                        <a:buFont typeface="Arial"/>
                        <a:buNone/>
                      </a:pPr>
                      <a:r>
                        <a:rPr b="1" lang="en-US" sz="85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1st / 2nd pick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26D3"/>
                    </a:solidFill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 / B / C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 / B / C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 / B / C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 / N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1st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 / B / C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 / B / C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 / B / C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 / N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1st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 / B / C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 / B / C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 / B / C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 / N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1st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 / B / C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 / B / C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 / B / C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 / N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2nd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 / B / C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 / B / C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 / B / C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 / N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2nd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DNP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—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—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—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—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Do not pick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</a:tr>
            </a:tbl>
          </a:graphicData>
        </a:graphic>
      </p:graphicFrame>
      <p:sp>
        <p:nvSpPr>
          <p:cNvPr id="93" name="Google Shape;93;p7"/>
          <p:cNvSpPr/>
          <p:nvPr/>
        </p:nvSpPr>
        <p:spPr>
          <a:xfrm>
            <a:off x="429768" y="4297680"/>
            <a:ext cx="8284464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26D3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C026D3"/>
                </a:solidFill>
                <a:latin typeface="Arial"/>
                <a:ea typeface="Arial"/>
                <a:cs typeface="Arial"/>
                <a:sym typeface="Arial"/>
              </a:rPr>
              <a:t>CUTLINE RATIONALE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4" name="Google Shape;94;p7"/>
          <p:cNvCxnSpPr/>
          <p:nvPr/>
        </p:nvCxnSpPr>
        <p:spPr>
          <a:xfrm>
            <a:off x="429768" y="4498848"/>
            <a:ext cx="8284464" cy="0"/>
          </a:xfrm>
          <a:prstGeom prst="straightConnector1">
            <a:avLst/>
          </a:prstGeom>
          <a:noFill/>
          <a:ln cap="flat" cmpd="sng" w="9525">
            <a:solidFill>
              <a:srgbClr val="E2E8F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5" name="Google Shape;95;p7"/>
          <p:cNvSpPr/>
          <p:nvPr/>
        </p:nvSpPr>
        <p:spPr>
          <a:xfrm>
            <a:off x="429768" y="4526280"/>
            <a:ext cx="8284464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64748B"/>
                </a:solidFill>
                <a:latin typeface="Arial"/>
                <a:ea typeface="Arial"/>
                <a:cs typeface="Arial"/>
                <a:sym typeface="Arial"/>
              </a:rPr>
              <a:t>[ What separates rank 5 from rank 6? If you can't articulate it in one sentence, your ranking isn't data-driven. ]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8"/>
          <p:cNvSpPr/>
          <p:nvPr/>
        </p:nvSpPr>
        <p:spPr>
          <a:xfrm>
            <a:off x="0" y="0"/>
            <a:ext cx="9144000" cy="292608"/>
          </a:xfrm>
          <a:prstGeom prst="rect">
            <a:avLst/>
          </a:prstGeom>
          <a:solidFill>
            <a:srgbClr val="C026D3"/>
          </a:solidFill>
          <a:ln cap="flat" cmpd="sng" w="12700">
            <a:solidFill>
              <a:srgbClr val="C026D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8"/>
          <p:cNvSpPr/>
          <p:nvPr/>
        </p:nvSpPr>
        <p:spPr>
          <a:xfrm>
            <a:off x="320040" y="0"/>
            <a:ext cx="749808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SCOUTING &amp; STRATEGY  ·  SUPPLEMENT 5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/>
          <p:nvPr/>
        </p:nvSpPr>
        <p:spPr>
          <a:xfrm>
            <a:off x="8001000" y="0"/>
            <a:ext cx="82296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"/>
              <a:buFont typeface="Arial"/>
              <a:buNone/>
            </a:pPr>
            <a:r>
              <a:rPr b="0" i="1" lang="en-US" sz="8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[LOGO]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8"/>
          <p:cNvSpPr/>
          <p:nvPr/>
        </p:nvSpPr>
        <p:spPr>
          <a:xfrm>
            <a:off x="0" y="347472"/>
            <a:ext cx="73152" cy="612648"/>
          </a:xfrm>
          <a:prstGeom prst="rect">
            <a:avLst/>
          </a:prstGeom>
          <a:solidFill>
            <a:srgbClr val="C026D3"/>
          </a:solidFill>
          <a:ln cap="flat" cmpd="sng" w="12700">
            <a:solidFill>
              <a:srgbClr val="C026D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8"/>
          <p:cNvSpPr/>
          <p:nvPr/>
        </p:nvSpPr>
        <p:spPr>
          <a:xfrm>
            <a:off x="429768" y="347472"/>
            <a:ext cx="8348472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172A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rgbClr val="0F172A"/>
                </a:solidFill>
                <a:latin typeface="Arial"/>
                <a:ea typeface="Arial"/>
                <a:cs typeface="Arial"/>
                <a:sym typeface="Arial"/>
              </a:rPr>
              <a:t>Alliance Selection Strategy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8"/>
          <p:cNvSpPr/>
          <p:nvPr/>
        </p:nvSpPr>
        <p:spPr>
          <a:xfrm>
            <a:off x="429768" y="804672"/>
            <a:ext cx="8348472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64748B"/>
                </a:solidFill>
                <a:latin typeface="Arial"/>
                <a:ea typeface="Arial"/>
                <a:cs typeface="Arial"/>
                <a:sym typeface="Arial"/>
              </a:rPr>
              <a:t>Pre-decide your top 3 picks and the cutoffs. The captain makes this call in ~10 seconds — do the thinking now.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8"/>
          <p:cNvSpPr/>
          <p:nvPr/>
        </p:nvSpPr>
        <p:spPr>
          <a:xfrm>
            <a:off x="8321040" y="4864608"/>
            <a:ext cx="7315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64748B"/>
                </a:solidFill>
                <a:latin typeface="Arial"/>
                <a:ea typeface="Arial"/>
                <a:cs typeface="Arial"/>
                <a:sym typeface="Arial"/>
              </a:rPr>
              <a:t>6 / 8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8">
            <a:hlinkClick action="ppaction://hlinksldjump" r:id="rId3"/>
          </p:cNvPr>
          <p:cNvSpPr/>
          <p:nvPr/>
        </p:nvSpPr>
        <p:spPr>
          <a:xfrm>
            <a:off x="429768" y="4864608"/>
            <a:ext cx="1463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850"/>
              <a:buFont typeface="Arial"/>
              <a:buNone/>
            </a:pPr>
            <a:r>
              <a:rPr b="0" i="1" lang="en-US" sz="85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action="ppaction://hlinksldjump" r:id="rId4"/>
              </a:rPr>
              <a:t>← Back to TOC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8"/>
          <p:cNvSpPr/>
          <p:nvPr/>
        </p:nvSpPr>
        <p:spPr>
          <a:xfrm>
            <a:off x="2011680" y="4864608"/>
            <a:ext cx="51206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850"/>
              <a:buFont typeface="Arial"/>
              <a:buNone/>
            </a:pPr>
            <a:r>
              <a:rPr b="1" i="0" lang="en-US" sz="800" u="sng" cap="none" strike="noStrike">
                <a:solidFill>
                  <a:schemeClr val="hlink"/>
                </a:solidFill>
                <a:latin typeface="Courier New"/>
                <a:ea typeface="Courier New"/>
                <a:cs typeface="Courier New"/>
                <a:sym typeface="Courier New"/>
                <a:hlinkClick r:id="rId5"/>
              </a:rPr>
              <a:t>alliance-selection</a:t>
            </a:r>
            <a:r>
              <a:rPr b="0" i="0" lang="en-US" sz="8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   ·   </a:t>
            </a:r>
            <a:r>
              <a:rPr b="1" i="0" lang="en-US" sz="800" u="sng" cap="none" strike="noStrike">
                <a:solidFill>
                  <a:schemeClr val="hlink"/>
                </a:solidFill>
                <a:latin typeface="Courier New"/>
                <a:ea typeface="Courier New"/>
                <a:cs typeface="Courier New"/>
                <a:sym typeface="Courier New"/>
                <a:hlinkClick r:id="rId6"/>
              </a:rPr>
              <a:t>picklist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8"/>
          <p:cNvSpPr/>
          <p:nvPr/>
        </p:nvSpPr>
        <p:spPr>
          <a:xfrm>
            <a:off x="429768" y="1078992"/>
            <a:ext cx="8284464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64748B"/>
                </a:solidFill>
                <a:latin typeface="Arial"/>
                <a:ea typeface="Arial"/>
                <a:cs typeface="Arial"/>
                <a:sym typeface="Arial"/>
              </a:rPr>
              <a:t>Team [Team #]  |  Event: ______  |  Captain / Strategist: _______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8"/>
          <p:cNvSpPr/>
          <p:nvPr/>
        </p:nvSpPr>
        <p:spPr>
          <a:xfrm>
            <a:off x="429768" y="1353312"/>
            <a:ext cx="402336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26D3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C026D3"/>
                </a:solidFill>
                <a:latin typeface="Arial"/>
                <a:ea typeface="Arial"/>
                <a:cs typeface="Arial"/>
                <a:sym typeface="Arial"/>
              </a:rPr>
              <a:t>SCENARIOS WE'VE PRE-DECIDED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2" name="Google Shape;112;p8"/>
          <p:cNvCxnSpPr/>
          <p:nvPr/>
        </p:nvCxnSpPr>
        <p:spPr>
          <a:xfrm>
            <a:off x="429768" y="1554480"/>
            <a:ext cx="4023360" cy="0"/>
          </a:xfrm>
          <a:prstGeom prst="straightConnector1">
            <a:avLst/>
          </a:prstGeom>
          <a:noFill/>
          <a:ln cap="flat" cmpd="sng" w="9525">
            <a:solidFill>
              <a:srgbClr val="E2E8F0"/>
            </a:solidFill>
            <a:prstDash val="solid"/>
            <a:round/>
            <a:headEnd len="sm" w="sm" type="none"/>
            <a:tailEnd len="sm" w="sm" type="none"/>
          </a:ln>
        </p:spPr>
      </p:cxnSp>
      <p:graphicFrame>
        <p:nvGraphicFramePr>
          <p:cNvPr id="113" name="Google Shape;113;p8"/>
          <p:cNvGraphicFramePr/>
          <p:nvPr/>
        </p:nvGraphicFramePr>
        <p:xfrm>
          <a:off x="429768" y="160934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{7F8EDEFE-87BF-4D9A-93FD-F8FE059F5CCD}</a:tableStyleId>
              </a:tblPr>
              <a:tblGrid>
                <a:gridCol w="1528875"/>
                <a:gridCol w="2494475"/>
              </a:tblGrid>
              <a:tr h="396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50"/>
                        <a:buFont typeface="Arial"/>
                        <a:buNone/>
                      </a:pPr>
                      <a:r>
                        <a:rPr b="1" lang="en-US" sz="85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If we're ranked…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50"/>
                        <a:buFont typeface="Arial"/>
                        <a:buNone/>
                      </a:pPr>
                      <a:r>
                        <a:rPr b="1" lang="en-US" sz="85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We pick…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26D3"/>
                    </a:solidFill>
                  </a:tcPr>
                </a:tc>
              </a:tr>
              <a:tr h="396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1-2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#1 from picklist ]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96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3-4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#2 or best available ]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</a:tr>
              <a:tr h="396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5-8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accept invite from #1-4 ]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96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9+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decline &amp; join 2nd-pick pool ]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</a:tr>
              <a:tr h="396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Wild-card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if on receiving end of decline ]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4" name="Google Shape;114;p8"/>
          <p:cNvSpPr/>
          <p:nvPr/>
        </p:nvSpPr>
        <p:spPr>
          <a:xfrm>
            <a:off x="4709160" y="1353312"/>
            <a:ext cx="402336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26D3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C026D3"/>
                </a:solidFill>
                <a:latin typeface="Arial"/>
                <a:ea typeface="Arial"/>
                <a:cs typeface="Arial"/>
                <a:sym typeface="Arial"/>
              </a:rPr>
              <a:t>IF WE'RE OFFERED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5" name="Google Shape;115;p8"/>
          <p:cNvCxnSpPr/>
          <p:nvPr/>
        </p:nvCxnSpPr>
        <p:spPr>
          <a:xfrm>
            <a:off x="4709160" y="1554480"/>
            <a:ext cx="4023360" cy="0"/>
          </a:xfrm>
          <a:prstGeom prst="straightConnector1">
            <a:avLst/>
          </a:prstGeom>
          <a:noFill/>
          <a:ln cap="flat" cmpd="sng" w="9525">
            <a:solidFill>
              <a:srgbClr val="E2E8F0"/>
            </a:solidFill>
            <a:prstDash val="solid"/>
            <a:round/>
            <a:headEnd len="sm" w="sm" type="none"/>
            <a:tailEnd len="sm" w="sm" type="none"/>
          </a:ln>
        </p:spPr>
      </p:cxnSp>
      <p:graphicFrame>
        <p:nvGraphicFramePr>
          <p:cNvPr id="116" name="Google Shape;116;p8"/>
          <p:cNvGraphicFramePr/>
          <p:nvPr/>
        </p:nvGraphicFramePr>
        <p:xfrm>
          <a:off x="4709160" y="160934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{7F8EDEFE-87BF-4D9A-93FD-F8FE059F5CCD}</a:tableStyleId>
              </a:tblPr>
              <a:tblGrid>
                <a:gridCol w="1046075"/>
                <a:gridCol w="965600"/>
                <a:gridCol w="2011675"/>
              </a:tblGrid>
              <a:tr h="594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50"/>
                        <a:buFont typeface="Arial"/>
                        <a:buNone/>
                      </a:pPr>
                      <a:r>
                        <a:rPr b="1" lang="en-US" sz="85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Offering team rank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50"/>
                        <a:buFont typeface="Arial"/>
                        <a:buNone/>
                      </a:pPr>
                      <a:r>
                        <a:rPr b="1" lang="en-US" sz="85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Accept / Decline?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50"/>
                        <a:buFont typeface="Arial"/>
                        <a:buNone/>
                      </a:pPr>
                      <a:r>
                        <a:rPr b="1" lang="en-US" sz="85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Because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26D3"/>
                    </a:solidFill>
                  </a:tcPr>
                </a:tc>
              </a:tr>
              <a:tr h="594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594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2-4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</a:tr>
              <a:tr h="594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5-8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7" name="Google Shape;117;p8"/>
          <p:cNvSpPr/>
          <p:nvPr/>
        </p:nvSpPr>
        <p:spPr>
          <a:xfrm>
            <a:off x="429768" y="4114800"/>
            <a:ext cx="8284464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26D3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C026D3"/>
                </a:solidFill>
                <a:latin typeface="Arial"/>
                <a:ea typeface="Arial"/>
                <a:cs typeface="Arial"/>
                <a:sym typeface="Arial"/>
              </a:rPr>
              <a:t>DECLINE STRATEGY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8" name="Google Shape;118;p8"/>
          <p:cNvCxnSpPr/>
          <p:nvPr/>
        </p:nvCxnSpPr>
        <p:spPr>
          <a:xfrm>
            <a:off x="429768" y="4315968"/>
            <a:ext cx="8284464" cy="0"/>
          </a:xfrm>
          <a:prstGeom prst="straightConnector1">
            <a:avLst/>
          </a:prstGeom>
          <a:noFill/>
          <a:ln cap="flat" cmpd="sng" w="9525">
            <a:solidFill>
              <a:srgbClr val="E2E8F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9" name="Google Shape;119;p8"/>
          <p:cNvSpPr/>
          <p:nvPr/>
        </p:nvSpPr>
        <p:spPr>
          <a:xfrm>
            <a:off x="429768" y="4343400"/>
            <a:ext cx="8284464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64748B"/>
                </a:solidFill>
                <a:latin typeface="Arial"/>
                <a:ea typeface="Arial"/>
                <a:cs typeface="Arial"/>
                <a:sym typeface="Arial"/>
              </a:rPr>
              <a:t>You can decline to captain your own alliance. Pre-decide the threshold — typically only when top-3 teams are available in the 2nd-pick pool.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9"/>
          <p:cNvSpPr/>
          <p:nvPr/>
        </p:nvSpPr>
        <p:spPr>
          <a:xfrm>
            <a:off x="0" y="0"/>
            <a:ext cx="9144000" cy="292608"/>
          </a:xfrm>
          <a:prstGeom prst="rect">
            <a:avLst/>
          </a:prstGeom>
          <a:solidFill>
            <a:srgbClr val="C026D3"/>
          </a:solidFill>
          <a:ln cap="flat" cmpd="sng" w="12700">
            <a:solidFill>
              <a:srgbClr val="C026D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9"/>
          <p:cNvSpPr/>
          <p:nvPr/>
        </p:nvSpPr>
        <p:spPr>
          <a:xfrm>
            <a:off x="320040" y="0"/>
            <a:ext cx="749808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SCOUTING &amp; STRATEGY  ·  SUPPLEMENT 5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9"/>
          <p:cNvSpPr/>
          <p:nvPr/>
        </p:nvSpPr>
        <p:spPr>
          <a:xfrm>
            <a:off x="8001000" y="0"/>
            <a:ext cx="82296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"/>
              <a:buFont typeface="Arial"/>
              <a:buNone/>
            </a:pPr>
            <a:r>
              <a:rPr b="0" i="1" lang="en-US" sz="8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[LOGO]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9"/>
          <p:cNvSpPr/>
          <p:nvPr/>
        </p:nvSpPr>
        <p:spPr>
          <a:xfrm>
            <a:off x="0" y="347472"/>
            <a:ext cx="73152" cy="612648"/>
          </a:xfrm>
          <a:prstGeom prst="rect">
            <a:avLst/>
          </a:prstGeom>
          <a:solidFill>
            <a:srgbClr val="C026D3"/>
          </a:solidFill>
          <a:ln cap="flat" cmpd="sng" w="12700">
            <a:solidFill>
              <a:srgbClr val="C026D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9"/>
          <p:cNvSpPr/>
          <p:nvPr/>
        </p:nvSpPr>
        <p:spPr>
          <a:xfrm>
            <a:off x="429768" y="347472"/>
            <a:ext cx="8348472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172A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rgbClr val="0F172A"/>
                </a:solidFill>
                <a:latin typeface="Arial"/>
                <a:ea typeface="Arial"/>
                <a:cs typeface="Arial"/>
                <a:sym typeface="Arial"/>
              </a:rPr>
              <a:t>Match Score Predictor &amp; EV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9"/>
          <p:cNvSpPr/>
          <p:nvPr/>
        </p:nvSpPr>
        <p:spPr>
          <a:xfrm>
            <a:off x="429768" y="804672"/>
            <a:ext cx="8348472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64748B"/>
                </a:solidFill>
                <a:latin typeface="Arial"/>
                <a:ea typeface="Arial"/>
                <a:cs typeface="Arial"/>
                <a:sym typeface="Arial"/>
              </a:rPr>
              <a:t>Expected value of each strategy option. Use to decide whether to defend, cycle, or go for the autonomous bonus.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9"/>
          <p:cNvSpPr/>
          <p:nvPr/>
        </p:nvSpPr>
        <p:spPr>
          <a:xfrm>
            <a:off x="8321040" y="4864608"/>
            <a:ext cx="7315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64748B"/>
                </a:solidFill>
                <a:latin typeface="Arial"/>
                <a:ea typeface="Arial"/>
                <a:cs typeface="Arial"/>
                <a:sym typeface="Arial"/>
              </a:rPr>
              <a:t>7 / 8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9">
            <a:hlinkClick action="ppaction://hlinksldjump" r:id="rId3"/>
          </p:cNvPr>
          <p:cNvSpPr/>
          <p:nvPr/>
        </p:nvSpPr>
        <p:spPr>
          <a:xfrm>
            <a:off x="429768" y="4864608"/>
            <a:ext cx="1463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850"/>
              <a:buFont typeface="Arial"/>
              <a:buNone/>
            </a:pPr>
            <a:r>
              <a:rPr b="0" i="1" lang="en-US" sz="85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action="ppaction://hlinksldjump" r:id="rId4"/>
              </a:rPr>
              <a:t>← Back to TOC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9"/>
          <p:cNvSpPr/>
          <p:nvPr/>
        </p:nvSpPr>
        <p:spPr>
          <a:xfrm>
            <a:off x="2011680" y="4864608"/>
            <a:ext cx="51206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850"/>
              <a:buFont typeface="Arial"/>
              <a:buNone/>
            </a:pPr>
            <a:r>
              <a:rPr b="1" i="0" lang="en-US" sz="800" u="sng" cap="none" strike="noStrike">
                <a:solidFill>
                  <a:schemeClr val="hlink"/>
                </a:solidFill>
                <a:latin typeface="Courier New"/>
                <a:ea typeface="Courier New"/>
                <a:cs typeface="Courier New"/>
                <a:sym typeface="Courier New"/>
                <a:hlinkClick r:id="rId5"/>
              </a:rPr>
              <a:t>score-predictor</a:t>
            </a:r>
            <a:r>
              <a:rPr b="0" i="0" lang="en-US" sz="8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   ·   </a:t>
            </a:r>
            <a:r>
              <a:rPr b="1" i="0" lang="en-US" sz="800" u="sng" cap="none" strike="noStrike">
                <a:solidFill>
                  <a:schemeClr val="hlink"/>
                </a:solidFill>
                <a:latin typeface="Courier New"/>
                <a:ea typeface="Courier New"/>
                <a:cs typeface="Courier New"/>
                <a:sym typeface="Courier New"/>
                <a:hlinkClick r:id="rId6"/>
              </a:rPr>
              <a:t>ev-calculator</a:t>
            </a:r>
            <a:r>
              <a:rPr b="0" i="0" lang="en-US" sz="8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   ·   </a:t>
            </a:r>
            <a:r>
              <a:rPr b="1" i="0" lang="en-US" sz="800" u="sng" cap="none" strike="noStrike">
                <a:solidFill>
                  <a:schemeClr val="hlink"/>
                </a:solidFill>
                <a:latin typeface="Courier New"/>
                <a:ea typeface="Courier New"/>
                <a:cs typeface="Courier New"/>
                <a:sym typeface="Courier New"/>
                <a:hlinkClick r:id="rId7"/>
              </a:rPr>
              <a:t>score-simulator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9"/>
          <p:cNvSpPr/>
          <p:nvPr/>
        </p:nvSpPr>
        <p:spPr>
          <a:xfrm>
            <a:off x="429768" y="1078992"/>
            <a:ext cx="8284464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64748B"/>
                </a:solidFill>
                <a:latin typeface="Arial"/>
                <a:ea typeface="Arial"/>
                <a:cs typeface="Arial"/>
                <a:sym typeface="Arial"/>
              </a:rPr>
              <a:t>Team [Team #]  |  Strategist: _______  |  Scenario: _______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9"/>
          <p:cNvSpPr/>
          <p:nvPr/>
        </p:nvSpPr>
        <p:spPr>
          <a:xfrm>
            <a:off x="429768" y="1353312"/>
            <a:ext cx="8284464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26D3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C026D3"/>
                </a:solidFill>
                <a:latin typeface="Arial"/>
                <a:ea typeface="Arial"/>
                <a:cs typeface="Arial"/>
                <a:sym typeface="Arial"/>
              </a:rPr>
              <a:t>EXPECTED VALUE PER STRATEGY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6" name="Google Shape;136;p9"/>
          <p:cNvCxnSpPr/>
          <p:nvPr/>
        </p:nvCxnSpPr>
        <p:spPr>
          <a:xfrm>
            <a:off x="429768" y="1554480"/>
            <a:ext cx="8284464" cy="0"/>
          </a:xfrm>
          <a:prstGeom prst="straightConnector1">
            <a:avLst/>
          </a:prstGeom>
          <a:noFill/>
          <a:ln cap="flat" cmpd="sng" w="9525">
            <a:solidFill>
              <a:srgbClr val="E2E8F0"/>
            </a:solidFill>
            <a:prstDash val="solid"/>
            <a:round/>
            <a:headEnd len="sm" w="sm" type="none"/>
            <a:tailEnd len="sm" w="sm" type="none"/>
          </a:ln>
        </p:spPr>
      </p:cxnSp>
      <p:graphicFrame>
        <p:nvGraphicFramePr>
          <p:cNvPr id="137" name="Google Shape;137;p9"/>
          <p:cNvGraphicFramePr/>
          <p:nvPr/>
        </p:nvGraphicFramePr>
        <p:xfrm>
          <a:off x="429768" y="160934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{7F8EDEFE-87BF-4D9A-93FD-F8FE059F5CCD}</a:tableStyleId>
              </a:tblPr>
              <a:tblGrid>
                <a:gridCol w="2816725"/>
                <a:gridCol w="994125"/>
                <a:gridCol w="1325525"/>
                <a:gridCol w="994125"/>
                <a:gridCol w="828450"/>
                <a:gridCol w="1325525"/>
              </a:tblGrid>
              <a:tr h="36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50"/>
                        <a:buFont typeface="Arial"/>
                        <a:buNone/>
                      </a:pPr>
                      <a:r>
                        <a:rPr b="1" lang="en-US" sz="85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Strategy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50"/>
                        <a:buFont typeface="Arial"/>
                        <a:buNone/>
                      </a:pPr>
                      <a:r>
                        <a:rPr b="1" lang="en-US" sz="85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P(success)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50"/>
                        <a:buFont typeface="Arial"/>
                        <a:buNone/>
                      </a:pPr>
                      <a:r>
                        <a:rPr b="1" lang="en-US" sz="85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Points if success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50"/>
                        <a:buFont typeface="Arial"/>
                        <a:buNone/>
                      </a:pPr>
                      <a:r>
                        <a:rPr b="1" lang="en-US" sz="85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Points if fail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50"/>
                        <a:buFont typeface="Arial"/>
                        <a:buNone/>
                      </a:pPr>
                      <a:r>
                        <a:rPr b="1" lang="en-US" sz="85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EV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50"/>
                        <a:buFont typeface="Arial"/>
                        <a:buNone/>
                      </a:pPr>
                      <a:r>
                        <a:rPr b="1" lang="en-US" sz="85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Chosen?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26D3"/>
                    </a:solidFill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All-offense (cycle)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__%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Autonomous bonus + cycle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__%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Defense + opportunistic scoring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__%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Endgame-only focus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__%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</a:tr>
              <a:tr h="36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Mixed (our default)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__%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38" name="Google Shape;138;p9"/>
          <p:cNvSpPr/>
          <p:nvPr/>
        </p:nvSpPr>
        <p:spPr>
          <a:xfrm>
            <a:off x="429768" y="3931920"/>
            <a:ext cx="8284464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26D3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C026D3"/>
                </a:solidFill>
                <a:latin typeface="Arial"/>
                <a:ea typeface="Arial"/>
                <a:cs typeface="Arial"/>
                <a:sym typeface="Arial"/>
              </a:rPr>
              <a:t>WHEN TO DEVIATE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9" name="Google Shape;139;p9"/>
          <p:cNvCxnSpPr/>
          <p:nvPr/>
        </p:nvCxnSpPr>
        <p:spPr>
          <a:xfrm>
            <a:off x="429768" y="4133088"/>
            <a:ext cx="8284464" cy="0"/>
          </a:xfrm>
          <a:prstGeom prst="straightConnector1">
            <a:avLst/>
          </a:prstGeom>
          <a:noFill/>
          <a:ln cap="flat" cmpd="sng" w="9525">
            <a:solidFill>
              <a:srgbClr val="E2E8F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40" name="Google Shape;140;p9"/>
          <p:cNvSpPr/>
          <p:nvPr/>
        </p:nvSpPr>
        <p:spPr>
          <a:xfrm>
            <a:off x="429768" y="4160520"/>
            <a:ext cx="8284464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64748B"/>
                </a:solidFill>
                <a:latin typeface="Arial"/>
                <a:ea typeface="Arial"/>
                <a:cs typeface="Arial"/>
                <a:sym typeface="Arial"/>
              </a:rPr>
              <a:t>If our cycle pace &lt; opponent's for 2+ consecutive matches, switch to defense. If opponent has a known broken subsystem, increase cycle risk. Document deviations in Tournament Reflection.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0"/>
          <p:cNvSpPr/>
          <p:nvPr/>
        </p:nvSpPr>
        <p:spPr>
          <a:xfrm>
            <a:off x="0" y="0"/>
            <a:ext cx="9144000" cy="292608"/>
          </a:xfrm>
          <a:prstGeom prst="rect">
            <a:avLst/>
          </a:prstGeom>
          <a:solidFill>
            <a:srgbClr val="C026D3"/>
          </a:solidFill>
          <a:ln cap="flat" cmpd="sng" w="12700">
            <a:solidFill>
              <a:srgbClr val="C026D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10"/>
          <p:cNvSpPr/>
          <p:nvPr/>
        </p:nvSpPr>
        <p:spPr>
          <a:xfrm>
            <a:off x="320040" y="0"/>
            <a:ext cx="749808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SCOUTING &amp; STRATEGY  ·  SUPPLEMENT 5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0"/>
          <p:cNvSpPr/>
          <p:nvPr/>
        </p:nvSpPr>
        <p:spPr>
          <a:xfrm>
            <a:off x="8001000" y="0"/>
            <a:ext cx="82296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"/>
              <a:buFont typeface="Arial"/>
              <a:buNone/>
            </a:pPr>
            <a:r>
              <a:rPr b="0" i="1" lang="en-US" sz="8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[LOGO]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10"/>
          <p:cNvSpPr/>
          <p:nvPr/>
        </p:nvSpPr>
        <p:spPr>
          <a:xfrm>
            <a:off x="0" y="347472"/>
            <a:ext cx="73152" cy="612648"/>
          </a:xfrm>
          <a:prstGeom prst="rect">
            <a:avLst/>
          </a:prstGeom>
          <a:solidFill>
            <a:srgbClr val="C026D3"/>
          </a:solidFill>
          <a:ln cap="flat" cmpd="sng" w="12700">
            <a:solidFill>
              <a:srgbClr val="C026D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10"/>
          <p:cNvSpPr/>
          <p:nvPr/>
        </p:nvSpPr>
        <p:spPr>
          <a:xfrm>
            <a:off x="429768" y="347472"/>
            <a:ext cx="8348472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172A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rgbClr val="0F172A"/>
                </a:solidFill>
                <a:latin typeface="Arial"/>
                <a:ea typeface="Arial"/>
                <a:cs typeface="Arial"/>
                <a:sym typeface="Arial"/>
              </a:rPr>
              <a:t>Robot Skills Score Tracker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10"/>
          <p:cNvSpPr/>
          <p:nvPr/>
        </p:nvSpPr>
        <p:spPr>
          <a:xfrm>
            <a:off x="429768" y="804672"/>
            <a:ext cx="8348472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64748B"/>
                </a:solidFill>
                <a:latin typeface="Arial"/>
                <a:ea typeface="Arial"/>
                <a:cs typeface="Arial"/>
                <a:sym typeface="Arial"/>
              </a:rPr>
              <a:t>Every skills run logged. Track driver vs. programming scores separately. Target: new PR every 2 weeks.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0"/>
          <p:cNvSpPr/>
          <p:nvPr/>
        </p:nvSpPr>
        <p:spPr>
          <a:xfrm>
            <a:off x="8321040" y="4864608"/>
            <a:ext cx="7315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64748B"/>
                </a:solidFill>
                <a:latin typeface="Arial"/>
                <a:ea typeface="Arial"/>
                <a:cs typeface="Arial"/>
                <a:sym typeface="Arial"/>
              </a:rPr>
              <a:t>8 / 8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10">
            <a:hlinkClick action="ppaction://hlinksldjump" r:id="rId3"/>
          </p:cNvPr>
          <p:cNvSpPr/>
          <p:nvPr/>
        </p:nvSpPr>
        <p:spPr>
          <a:xfrm>
            <a:off x="429768" y="4864608"/>
            <a:ext cx="1463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850"/>
              <a:buFont typeface="Arial"/>
              <a:buNone/>
            </a:pPr>
            <a:r>
              <a:rPr b="0" i="1" lang="en-US" sz="85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action="ppaction://hlinksldjump" r:id="rId4"/>
              </a:rPr>
              <a:t>← Back to TOC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0"/>
          <p:cNvSpPr/>
          <p:nvPr/>
        </p:nvSpPr>
        <p:spPr>
          <a:xfrm>
            <a:off x="2011680" y="4864608"/>
            <a:ext cx="51206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850"/>
              <a:buFont typeface="Arial"/>
              <a:buNone/>
            </a:pPr>
            <a:r>
              <a:rPr b="1" i="0" lang="en-US" sz="800" u="sng" cap="none" strike="noStrike">
                <a:solidFill>
                  <a:schemeClr val="hlink"/>
                </a:solidFill>
                <a:latin typeface="Courier New"/>
                <a:ea typeface="Courier New"/>
                <a:cs typeface="Courier New"/>
                <a:sym typeface="Courier New"/>
                <a:hlinkClick r:id="rId5"/>
              </a:rPr>
              <a:t>skills-tracker</a:t>
            </a:r>
            <a:r>
              <a:rPr b="0" i="0" lang="en-US" sz="8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   ·   </a:t>
            </a:r>
            <a:r>
              <a:rPr b="1" i="0" lang="en-US" sz="800" u="sng" cap="none" strike="noStrike">
                <a:solidFill>
                  <a:schemeClr val="hlink"/>
                </a:solidFill>
                <a:latin typeface="Courier New"/>
                <a:ea typeface="Courier New"/>
                <a:cs typeface="Courier New"/>
                <a:sym typeface="Courier New"/>
                <a:hlinkClick r:id="rId6"/>
              </a:rPr>
              <a:t>awp-skills</a:t>
            </a:r>
            <a:r>
              <a:rPr b="0" i="0" lang="en-US" sz="8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   ·   </a:t>
            </a:r>
            <a:r>
              <a:rPr b="1" i="0" lang="en-US" sz="800" u="sng" cap="none" strike="noStrike">
                <a:solidFill>
                  <a:schemeClr val="hlink"/>
                </a:solidFill>
                <a:latin typeface="Courier New"/>
                <a:ea typeface="Courier New"/>
                <a:cs typeface="Courier New"/>
                <a:sym typeface="Courier New"/>
                <a:hlinkClick r:id="rId7"/>
              </a:rPr>
              <a:t>ez-skills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10"/>
          <p:cNvSpPr/>
          <p:nvPr/>
        </p:nvSpPr>
        <p:spPr>
          <a:xfrm>
            <a:off x="429768" y="1078992"/>
            <a:ext cx="8284464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64748B"/>
                </a:solidFill>
                <a:latin typeface="Arial"/>
                <a:ea typeface="Arial"/>
                <a:cs typeface="Arial"/>
                <a:sym typeface="Arial"/>
              </a:rPr>
              <a:t>Team [Team #]  |  Goal: new PR every 2 weeks  |  Current PR: Driver ___ / Prog ___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10"/>
          <p:cNvSpPr/>
          <p:nvPr/>
        </p:nvSpPr>
        <p:spPr>
          <a:xfrm>
            <a:off x="429768" y="1353312"/>
            <a:ext cx="8284464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26D3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C026D3"/>
                </a:solidFill>
                <a:latin typeface="Arial"/>
                <a:ea typeface="Arial"/>
                <a:cs typeface="Arial"/>
                <a:sym typeface="Arial"/>
              </a:rPr>
              <a:t>SKILLS RUN LOG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7" name="Google Shape;157;p10"/>
          <p:cNvCxnSpPr/>
          <p:nvPr/>
        </p:nvCxnSpPr>
        <p:spPr>
          <a:xfrm>
            <a:off x="429768" y="1554480"/>
            <a:ext cx="8284464" cy="0"/>
          </a:xfrm>
          <a:prstGeom prst="straightConnector1">
            <a:avLst/>
          </a:prstGeom>
          <a:noFill/>
          <a:ln cap="flat" cmpd="sng" w="9525">
            <a:solidFill>
              <a:srgbClr val="E2E8F0"/>
            </a:solidFill>
            <a:prstDash val="solid"/>
            <a:round/>
            <a:headEnd len="sm" w="sm" type="none"/>
            <a:tailEnd len="sm" w="sm" type="none"/>
          </a:ln>
        </p:spPr>
      </p:cxnSp>
      <p:graphicFrame>
        <p:nvGraphicFramePr>
          <p:cNvPr id="158" name="Google Shape;158;p10"/>
          <p:cNvGraphicFramePr/>
          <p:nvPr/>
        </p:nvGraphicFramePr>
        <p:xfrm>
          <a:off x="429768" y="160934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{7F8EDEFE-87BF-4D9A-93FD-F8FE059F5CCD}</a:tableStyleId>
              </a:tblPr>
              <a:tblGrid>
                <a:gridCol w="828450"/>
                <a:gridCol w="1491200"/>
                <a:gridCol w="1159825"/>
                <a:gridCol w="828450"/>
                <a:gridCol w="828450"/>
                <a:gridCol w="3148100"/>
              </a:tblGrid>
              <a:tr h="396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50"/>
                        <a:buFont typeface="Arial"/>
                        <a:buNone/>
                      </a:pPr>
                      <a:r>
                        <a:rPr b="1" lang="en-US" sz="85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Date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50"/>
                        <a:buFont typeface="Arial"/>
                        <a:buNone/>
                      </a:pPr>
                      <a:r>
                        <a:rPr b="1" lang="en-US" sz="85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Run type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50"/>
                        <a:buFont typeface="Arial"/>
                        <a:buNone/>
                      </a:pPr>
                      <a:r>
                        <a:rPr b="1" lang="en-US" sz="85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Driver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50"/>
                        <a:buFont typeface="Arial"/>
                        <a:buNone/>
                      </a:pPr>
                      <a:r>
                        <a:rPr b="1" lang="en-US" sz="85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Score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50"/>
                        <a:buFont typeface="Arial"/>
                        <a:buNone/>
                      </a:pPr>
                      <a:r>
                        <a:rPr b="1" lang="en-US" sz="85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PR?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26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50"/>
                        <a:buFont typeface="Arial"/>
                        <a:buNone/>
                      </a:pPr>
                      <a:r>
                        <a:rPr b="1" lang="en-US" sz="85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What changed since last PR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26D3"/>
                    </a:solidFill>
                  </a:tcPr>
                </a:tc>
              </a:tr>
              <a:tr h="396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___/___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Driver skills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 / N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96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___/___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Programming skills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 / N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</a:tr>
              <a:tr h="396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___/___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Driver skills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 / N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96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___/___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Programming skills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 / N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5F9"/>
                    </a:solidFill>
                  </a:tcPr>
                </a:tc>
              </a:tr>
              <a:tr h="396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___/___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Driver skills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___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 / N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F172A"/>
                        </a:buClr>
                        <a:buSzPts val="850"/>
                        <a:buFont typeface="Arial"/>
                        <a:buNone/>
                      </a:pPr>
                      <a:r>
                        <a:rPr lang="en-US" sz="850" u="none" cap="none" strike="noStrike">
                          <a:solidFill>
                            <a:srgbClr val="0F172A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 ]</a:t>
                      </a:r>
                      <a:endParaRPr sz="8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63500" marL="63500" anchor="ctr">
                    <a:lnL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2E8F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59" name="Google Shape;159;p10"/>
          <p:cNvSpPr/>
          <p:nvPr/>
        </p:nvSpPr>
        <p:spPr>
          <a:xfrm>
            <a:off x="429768" y="4160520"/>
            <a:ext cx="8284464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26D3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C026D3"/>
                </a:solidFill>
                <a:latin typeface="Arial"/>
                <a:ea typeface="Arial"/>
                <a:cs typeface="Arial"/>
                <a:sym typeface="Arial"/>
              </a:rPr>
              <a:t>AWP WATCH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0" name="Google Shape;160;p10"/>
          <p:cNvCxnSpPr/>
          <p:nvPr/>
        </p:nvCxnSpPr>
        <p:spPr>
          <a:xfrm>
            <a:off x="429768" y="4361688"/>
            <a:ext cx="8284464" cy="0"/>
          </a:xfrm>
          <a:prstGeom prst="straightConnector1">
            <a:avLst/>
          </a:prstGeom>
          <a:noFill/>
          <a:ln cap="flat" cmpd="sng" w="9525">
            <a:solidFill>
              <a:srgbClr val="E2E8F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1" name="Google Shape;161;p10"/>
          <p:cNvSpPr/>
          <p:nvPr/>
        </p:nvSpPr>
        <p:spPr>
          <a:xfrm>
            <a:off x="429768" y="4389120"/>
            <a:ext cx="8284464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64748B"/>
                </a:solidFill>
                <a:latin typeface="Arial"/>
                <a:ea typeface="Arial"/>
                <a:cs typeface="Arial"/>
                <a:sym typeface="Arial"/>
              </a:rPr>
              <a:t>Track whether this event's skills score clears the AWP threshold. If not, prioritize skills practice over new-feature development. Duplicate this slide per event.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